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01.png" ContentType="image/png"/>
  <Override PartName="/ppt/media/hdphoto6.wdp" ContentType="image/vnd.ms-photo"/>
  <Override PartName="/ppt/media/image99.png" ContentType="image/png"/>
  <Override PartName="/ppt/media/image98.png" ContentType="image/png"/>
  <Override PartName="/ppt/media/image97.png" ContentType="image/png"/>
  <Override PartName="/ppt/media/image29.png" ContentType="image/png"/>
  <Override PartName="/ppt/media/image96.png" ContentType="image/png"/>
  <Override PartName="/ppt/media/image28.png" ContentType="image/png"/>
  <Override PartName="/ppt/media/image5.png" ContentType="image/png"/>
  <Override PartName="/ppt/media/image2.png" ContentType="image/png"/>
  <Override PartName="/ppt/media/image82.png" ContentType="image/png"/>
  <Override PartName="/ppt/media/image14.png" ContentType="image/png"/>
  <Override PartName="/ppt/media/image32.png" ContentType="image/png"/>
  <Override PartName="/ppt/media/image6.png" ContentType="image/png"/>
  <Override PartName="/ppt/media/image3.png" ContentType="image/png"/>
  <Override PartName="/ppt/media/image83.png" ContentType="image/png"/>
  <Override PartName="/ppt/media/image15.png" ContentType="image/png"/>
  <Override PartName="/ppt/media/image33.png" ContentType="image/png"/>
  <Override PartName="/ppt/media/hdphoto3.wdp" ContentType="image/vnd.ms-photo"/>
  <Override PartName="/ppt/media/image7.png" ContentType="image/png"/>
  <Override PartName="/ppt/media/image4.png" ContentType="image/png"/>
  <Override PartName="/ppt/media/image84.png" ContentType="image/png"/>
  <Override PartName="/ppt/media/image16.png" ContentType="image/png"/>
  <Override PartName="/ppt/media/image34.png" ContentType="image/png"/>
  <Override PartName="/ppt/media/hdphoto4.wdp" ContentType="image/vnd.ms-photo"/>
  <Override PartName="/ppt/media/image10.png" ContentType="image/png"/>
  <Override PartName="/ppt/media/image107.png" ContentType="image/png"/>
  <Override PartName="/ppt/media/image47.png" ContentType="image/png"/>
  <Override PartName="/ppt/media/image35.png" ContentType="image/png"/>
  <Override PartName="/ppt/media/image18.png" ContentType="image/png"/>
  <Override PartName="/ppt/media/image86.png" ContentType="image/png"/>
  <Override PartName="/ppt/media/image39.png" ContentType="image/png"/>
  <Override PartName="/ppt/media/image37.png" ContentType="image/png"/>
  <Override PartName="/ppt/media/image102.png" ContentType="image/png"/>
  <Override PartName="/ppt/media/hdphoto7.wdp" ContentType="image/vnd.ms-photo"/>
  <Override PartName="/ppt/media/image43.png" ContentType="image/png"/>
  <Override PartName="/ppt/media/image105.jpeg" ContentType="image/jpeg"/>
  <Override PartName="/ppt/media/hdphoto9.wdp" ContentType="image/vnd.ms-photo"/>
  <Override PartName="/ppt/media/image104.png" ContentType="image/png"/>
  <Override PartName="/ppt/media/image38.png" ContentType="image/png"/>
  <Override PartName="/ppt/media/image44.png" ContentType="image/png"/>
  <Override PartName="/ppt/media/image62.png" ContentType="image/png"/>
  <Override PartName="/ppt/media/hdphoto11.wdp" ContentType="image/vnd.ms-photo"/>
  <Override PartName="/ppt/media/image106.png" ContentType="image/png"/>
  <Override PartName="/ppt/media/image20.png" ContentType="image/png"/>
  <Override PartName="/ppt/media/hdphoto27.wdp" ContentType="image/vnd.ms-photo"/>
  <Override PartName="/ppt/media/image78.png" ContentType="image/png"/>
  <Override PartName="/ppt/media/image45.png" ContentType="image/png"/>
  <Override PartName="/ppt/media/image63.png" ContentType="image/png"/>
  <Override PartName="/ppt/media/hdphoto12.wdp" ContentType="image/vnd.ms-photo"/>
  <Override PartName="/ppt/media/image42.png" ContentType="image/png"/>
  <Override PartName="/ppt/media/image46.png" ContentType="image/png"/>
  <Override PartName="/ppt/media/hdphoto8.wdp" ContentType="image/vnd.ms-photo"/>
  <Override PartName="/ppt/media/image103.png" ContentType="image/png"/>
  <Override PartName="/ppt/media/image108.png" ContentType="image/png"/>
  <Override PartName="/ppt/media/image11.png" ContentType="image/png"/>
  <Override PartName="/ppt/media/image109.png" ContentType="image/png"/>
  <Override PartName="/ppt/media/image80.png" ContentType="image/png"/>
  <Override PartName="/ppt/media/image12.png" ContentType="image/png"/>
  <Override PartName="/ppt/media/image41.png" ContentType="image/png"/>
  <Override PartName="/ppt/media/hdphoto10.wdp" ContentType="image/vnd.ms-photo"/>
  <Override PartName="/ppt/media/image61.png" ContentType="image/png"/>
  <Override PartName="/ppt/media/image40.png" ContentType="image/png"/>
  <Override PartName="/ppt/media/image26.png" ContentType="image/png"/>
  <Override PartName="/ppt/media/image94.png" ContentType="image/png"/>
  <Override PartName="/ppt/media/image25.png" ContentType="image/png"/>
  <Override PartName="/ppt/media/image93.png" ContentType="image/png"/>
  <Override PartName="/ppt/media/image24.png" ContentType="image/png"/>
  <Override PartName="/ppt/media/image92.png" ContentType="image/png"/>
  <Override PartName="/ppt/media/image95.png" ContentType="image/png"/>
  <Override PartName="/ppt/media/image27.png" ContentType="image/png"/>
  <Override PartName="/ppt/media/image36.png" ContentType="image/png"/>
  <Override PartName="/ppt/media/image30.png" ContentType="image/png"/>
  <Override PartName="/ppt/media/image8.png" ContentType="image/png"/>
  <Override PartName="/ppt/media/image17.png" ContentType="image/png"/>
  <Override PartName="/ppt/media/image85.png" ContentType="image/png"/>
  <Override PartName="/ppt/media/image9.png" ContentType="image/png"/>
  <Override PartName="/ppt/media/image31.png" ContentType="image/png"/>
  <Override PartName="/ppt/media/image1.png" ContentType="image/png"/>
  <Override PartName="/ppt/media/image81.png" ContentType="image/png"/>
  <Override PartName="/ppt/media/image13.png" ContentType="image/png"/>
  <Override PartName="/ppt/media/image21.png" ContentType="image/png"/>
  <Override PartName="/ppt/media/image90.png" ContentType="image/png"/>
  <Override PartName="/ppt/media/image22.png" ContentType="image/png"/>
  <Override PartName="/ppt/media/image91.png" ContentType="image/png"/>
  <Override PartName="/ppt/media/image23.png" ContentType="image/png"/>
  <Override PartName="/ppt/media/image48.png" ContentType="image/png"/>
  <Override PartName="/ppt/media/image49.png" ContentType="image/png"/>
  <Override PartName="/ppt/media/hdphoto5.wdp" ContentType="image/vnd.ms-photo"/>
  <Override PartName="/ppt/media/image100.png" ContentType="image/png"/>
  <Override PartName="/ppt/media/hdphoto13.wdp" ContentType="image/vnd.ms-photo"/>
  <Override PartName="/ppt/media/image64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hdphoto14.wdp" ContentType="image/vnd.ms-photo"/>
  <Override PartName="/ppt/media/image65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57.png" ContentType="image/png"/>
  <Override PartName="/ppt/media/hdphoto15.wdp" ContentType="image/vnd.ms-photo"/>
  <Override PartName="/ppt/media/image66.png" ContentType="image/png"/>
  <Override PartName="/ppt/media/image58.png" ContentType="image/png"/>
  <Override PartName="/ppt/media/image59.png" ContentType="image/png"/>
  <Override PartName="/ppt/media/image60.png" ContentType="image/png"/>
  <Override PartName="/ppt/media/hdphoto16.wdp" ContentType="image/vnd.ms-photo"/>
  <Override PartName="/ppt/media/image67.png" ContentType="image/png"/>
  <Override PartName="/ppt/media/hdphoto17.wdp" ContentType="image/vnd.ms-photo"/>
  <Override PartName="/ppt/media/image68.png" ContentType="image/png"/>
  <Override PartName="/ppt/media/image69.png" ContentType="image/png"/>
  <Override PartName="/ppt/media/hdphoto1.wdp" ContentType="image/vnd.ms-photo"/>
  <Override PartName="/ppt/media/hdphoto18.wdp" ContentType="image/vnd.ms-photo"/>
  <Override PartName="/ppt/media/image70.png" ContentType="image/png"/>
  <Override PartName="/ppt/media/image71.png" ContentType="image/png"/>
  <Override PartName="/ppt/media/hdphoto20.wdp" ContentType="image/vnd.ms-photo"/>
  <Override PartName="/ppt/media/image72.png" ContentType="image/png"/>
  <Override PartName="/ppt/media/hdphoto21.wdp" ContentType="image/vnd.ms-photo"/>
  <Override PartName="/ppt/media/image73.png" ContentType="image/png"/>
  <Override PartName="/ppt/media/hdphoto22.wdp" ContentType="image/vnd.ms-photo"/>
  <Override PartName="/ppt/media/hdphoto2.wdp" ContentType="image/vnd.ms-photo"/>
  <Override PartName="/ppt/media/hdphoto19.wdp" ContentType="image/vnd.ms-photo"/>
  <Override PartName="/ppt/media/image74.png" ContentType="image/png"/>
  <Override PartName="/ppt/media/hdphoto23.wdp" ContentType="image/vnd.ms-photo"/>
  <Override PartName="/ppt/media/image75.png" ContentType="image/png"/>
  <Override PartName="/ppt/media/hdphoto24.wdp" ContentType="image/vnd.ms-photo"/>
  <Override PartName="/ppt/media/image76.png" ContentType="image/png"/>
  <Override PartName="/ppt/media/hdphoto25.wdp" ContentType="image/vnd.ms-photo"/>
  <Override PartName="/ppt/media/image77.png" ContentType="image/png"/>
  <Override PartName="/ppt/media/hdphoto26.wdp" ContentType="image/vnd.ms-photo"/>
  <Override PartName="/ppt/media/image79.png" ContentType="image/png"/>
  <Override PartName="/ppt/media/image19.png" ContentType="image/png"/>
  <Override PartName="/ppt/media/image87.png" ContentType="image/png"/>
  <Override PartName="/ppt/media/image88.png" ContentType="image/png"/>
  <Override PartName="/ppt/media/image89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microsoft.com/office/2007/relationships/hdphoto" Target="../media/hdphoto1.wdp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microsoft.com/office/2007/relationships/hdphoto" Target="../media/hdphoto10.wdp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microsoft.com/office/2007/relationships/hdphoto" Target="../media/hdphoto11.wdp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microsoft.com/office/2007/relationships/hdphoto" Target="../media/hdphoto12.wdp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microsoft.com/office/2007/relationships/hdphoto" Target="../media/hdphoto13.wdp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microsoft.com/office/2007/relationships/hdphoto" Target="../media/hdphoto14.wdp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microsoft.com/office/2007/relationships/hdphoto" Target="../media/hdphoto15.wdp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microsoft.com/office/2007/relationships/hdphoto" Target="../media/hdphoto16.wdp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microsoft.com/office/2007/relationships/hdphoto" Target="../media/hdphoto17.wdp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microsoft.com/office/2007/relationships/hdphoto" Target="../media/hdphoto18.wdp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microsoft.com/office/2007/relationships/hdphoto" Target="../media/hdphoto19.wdp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microsoft.com/office/2007/relationships/hdphoto" Target="../media/hdphoto2.wdp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microsoft.com/office/2007/relationships/hdphoto" Target="../media/hdphoto20.wdp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microsoft.com/office/2007/relationships/hdphoto" Target="../media/hdphoto21.wdp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microsoft.com/office/2007/relationships/hdphoto" Target="../media/hdphoto22.wdp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microsoft.com/office/2007/relationships/hdphoto" Target="../media/hdphoto23.wdp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microsoft.com/office/2007/relationships/hdphoto" Target="../media/hdphoto24.wdp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microsoft.com/office/2007/relationships/hdphoto" Target="../media/hdphoto25.wdp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microsoft.com/office/2007/relationships/hdphoto" Target="../media/hdphoto26.wdp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jpeg"/><Relationship Id="rId7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microsoft.com/office/2007/relationships/hdphoto" Target="../media/hdphoto27.wdp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hyperlink" Target="https://www.everis.com/brazil/pt-br" TargetMode="External"/><Relationship Id="rId7" Type="http://schemas.openxmlformats.org/officeDocument/2006/relationships/hyperlink" Target="https://www.everis.com/brazil/pt-br" TargetMode="External"/><Relationship Id="rId8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microsoft.com/office/2007/relationships/hdphoto" Target="../media/hdphoto3.wdp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microsoft.com/office/2007/relationships/hdphoto" Target="../media/hdphoto4.wdp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microsoft.com/office/2007/relationships/hdphoto" Target="../media/hdphoto5.wdp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microsoft.com/office/2007/relationships/hdphoto" Target="../media/hdphoto6.wdp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microsoft.com/office/2007/relationships/hdphoto" Target="../media/hdphoto7.wdp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microsoft.com/office/2007/relationships/hdphoto" Target="../media/hdphoto8.wdp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microsoft.com/office/2007/relationships/hdphoto" Target="../media/hdphoto9.wdp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"/>
          <p:cNvGrpSpPr/>
          <p:nvPr/>
        </p:nvGrpSpPr>
        <p:grpSpPr>
          <a:xfrm>
            <a:off x="0" y="0"/>
            <a:ext cx="12203280" cy="6855120"/>
            <a:chOff x="0" y="0"/>
            <a:chExt cx="12203280" cy="6855120"/>
          </a:xfrm>
        </p:grpSpPr>
        <p:pic>
          <p:nvPicPr>
            <p:cNvPr id="77" name="Imagem 4" descr=""/>
            <p:cNvPicPr/>
            <p:nvPr/>
          </p:nvPicPr>
          <p:blipFill>
            <a:blip r:embed="rId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colorTemp="11200" sat="0"/>
                      </a14:imgEffect>
                    </a14:imgLayer>
                  </a14:imgProps>
                </a:ext>
              </a:extLst>
            </a:blip>
            <a:srcRect l="12226" t="6997" r="3851" b="20280"/>
            <a:stretch/>
          </p:blipFill>
          <p:spPr>
            <a:xfrm>
              <a:off x="6641280" y="0"/>
              <a:ext cx="5562000" cy="6855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8" name="CustomShape 2"/>
            <p:cNvSpPr/>
            <p:nvPr/>
          </p:nvSpPr>
          <p:spPr>
            <a:xfrm>
              <a:off x="0" y="0"/>
              <a:ext cx="12189240" cy="6855120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9" name="CustomShape 3"/>
          <p:cNvSpPr/>
          <p:nvPr/>
        </p:nvSpPr>
        <p:spPr>
          <a:xfrm>
            <a:off x="447120" y="1864440"/>
            <a:ext cx="7020720" cy="23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pt-BR" sz="5600" spc="-1" strike="noStrike">
                <a:solidFill>
                  <a:srgbClr val="0d0d0d"/>
                </a:solidFill>
                <a:latin typeface="Arial"/>
                <a:ea typeface="DejaVu Sans"/>
              </a:rPr>
              <a:t>Orientação a Objetos com Java</a:t>
            </a:r>
            <a:endParaRPr b="0" lang="pt-BR" sz="5600" spc="-1" strike="noStrike">
              <a:latin typeface="Arial"/>
            </a:endParaRPr>
          </a:p>
        </p:txBody>
      </p:sp>
      <p:pic>
        <p:nvPicPr>
          <p:cNvPr id="80" name="Imagem 8" descr="Logotipo da Everis, an NTT Data Company"/>
          <p:cNvPicPr/>
          <p:nvPr/>
        </p:nvPicPr>
        <p:blipFill>
          <a:blip r:embed="rId3"/>
          <a:stretch/>
        </p:blipFill>
        <p:spPr>
          <a:xfrm>
            <a:off x="195480" y="1100160"/>
            <a:ext cx="2420280" cy="1609920"/>
          </a:xfrm>
          <a:prstGeom prst="rect">
            <a:avLst/>
          </a:prstGeom>
          <a:ln>
            <a:noFill/>
          </a:ln>
        </p:spPr>
      </p:pic>
      <p:pic>
        <p:nvPicPr>
          <p:cNvPr id="81" name="Imagem 10" descr="Logotipo do Autismo Tech 2021"/>
          <p:cNvPicPr/>
          <p:nvPr/>
        </p:nvPicPr>
        <p:blipFill>
          <a:blip r:embed="rId4"/>
          <a:stretch/>
        </p:blipFill>
        <p:spPr>
          <a:xfrm>
            <a:off x="7810200" y="3708360"/>
            <a:ext cx="4732560" cy="3220920"/>
          </a:xfrm>
          <a:prstGeom prst="rect">
            <a:avLst/>
          </a:prstGeom>
          <a:ln>
            <a:noFill/>
          </a:ln>
        </p:spPr>
      </p:pic>
      <p:pic>
        <p:nvPicPr>
          <p:cNvPr id="82" name="Imagem 12" descr="Texto&#10;&#10;Descrição gerada automaticamente"/>
          <p:cNvPicPr/>
          <p:nvPr/>
        </p:nvPicPr>
        <p:blipFill>
          <a:blip r:embed="rId5"/>
          <a:stretch/>
        </p:blipFill>
        <p:spPr>
          <a:xfrm>
            <a:off x="651960" y="6073920"/>
            <a:ext cx="2195280" cy="31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m 8_2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Classes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426600" y="1702440"/>
            <a:ext cx="7635240" cy="247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Mão na massa !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	</a:t>
            </a: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- Criando nossa primeira classe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62" name="Imagem 4_2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163" name="Imagem 6_2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37BD178-E980-4E14-B269-D0A2F47BCA31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65" name="Imagem 15_2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167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Objetos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426600" y="1702440"/>
            <a:ext cx="543996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Classes e Objetos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Objetos e Referência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69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170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F4F71B0-1D41-45F1-AE52-67DE27144309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72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Atributos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426600" y="1702440"/>
            <a:ext cx="8417880" cy="22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Acessando os atributos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Manipulando campos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76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177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178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A8D61D2-C768-4F44-9DD6-7E12D29B62AC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79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181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Métodos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426600" y="1702440"/>
            <a:ext cx="11072880" cy="34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Criando nosso primeiro método sem retorno 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Como fazer referência a um atributo interno da nossa classe (usando a palavra “this”)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83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184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185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3E185B7-5E21-47BC-9E19-B111A4122E95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86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Métodos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426600" y="1702440"/>
            <a:ext cx="11072880" cy="34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Criando métodos com retorno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Utilizando ou não retorno dos métodos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Métodos com múltiplos parâmetros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Posso utilizar uma instância como parâmetro?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90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191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8901FC6-9B98-48C9-AC2C-1B6F8A881F37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93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195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Composição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426600" y="1702440"/>
            <a:ext cx="11072880" cy="34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O que é ?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Referências nulas (</a:t>
            </a:r>
            <a:r>
              <a:rPr b="0" i="1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null</a:t>
            </a: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) 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Múltiplas composições (dependência de instâncias)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97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198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199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27F5A05-50F5-47CD-8D87-1368029B4D32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00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202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Encapsulamento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426600" y="1702440"/>
            <a:ext cx="11072880" cy="34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Porque utilizar encapsulamento ?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Diferença entre Public e Private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Getters e Setters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Criando pequenas restrições dentro de getters e setters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204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205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206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05104FA-EFCB-4743-A76F-372D56D6255D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07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Construtor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426600" y="1702440"/>
            <a:ext cx="11072880" cy="34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O que é o construtor?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Construtor Padrão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Valores padrões de propriedades/atributos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Construtores personalizados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211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212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213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976B870-4D1D-4331-BBA5-9E1467A2E0F7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14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216" name="CustomShape 1"/>
          <p:cNvSpPr/>
          <p:nvPr/>
        </p:nvSpPr>
        <p:spPr>
          <a:xfrm>
            <a:off x="1440000" y="403560"/>
            <a:ext cx="895536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Atributos e métodos estáticos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426600" y="1861200"/>
            <a:ext cx="9186120" cy="34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O que são ? (static)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A diferença entre acessar atributos e métodos estáticos direto de uma classe ou de uma instância.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Posso utilizar a palavra </a:t>
            </a:r>
            <a:r>
              <a:rPr b="1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this</a:t>
            </a: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 em métodos estáticos ?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218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219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220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1EDEF72-CCB3-4895-9110-657CF258A6C2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21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223" name="CustomShape 1"/>
          <p:cNvSpPr/>
          <p:nvPr/>
        </p:nvSpPr>
        <p:spPr>
          <a:xfrm>
            <a:off x="1606680" y="376920"/>
            <a:ext cx="857736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Herança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426600" y="1861200"/>
            <a:ext cx="9186120" cy="34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Apresentando o problema com código instável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Para resolver esse problema:</a:t>
            </a:r>
            <a:endParaRPr b="0" lang="pt-BR" sz="2800" spc="-1" strike="noStrike">
              <a:latin typeface="Arial"/>
            </a:endParaRPr>
          </a:p>
          <a:p>
            <a:pPr lvl="1" marL="685800" indent="-22572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Trebuchet MS"/>
                <a:ea typeface="DejaVu Sans"/>
              </a:rPr>
              <a:t>Criar uma classe para cada tipo;</a:t>
            </a:r>
            <a:endParaRPr b="0" lang="pt-BR" sz="2400" spc="-1" strike="noStrike">
              <a:latin typeface="Arial"/>
            </a:endParaRPr>
          </a:p>
          <a:p>
            <a:pPr lvl="1" marL="685800" indent="-22572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Trebuchet MS"/>
                <a:ea typeface="DejaVu Sans"/>
              </a:rPr>
              <a:t>Remover redundâncias de código (entendendo a palavra “</a:t>
            </a:r>
            <a:r>
              <a:rPr b="0" i="1" lang="pt-BR" sz="2400" spc="-1" strike="noStrike">
                <a:solidFill>
                  <a:srgbClr val="000000"/>
                </a:solidFill>
                <a:latin typeface="Trebuchet MS"/>
                <a:ea typeface="DejaVu Sans"/>
              </a:rPr>
              <a:t>extends</a:t>
            </a:r>
            <a:r>
              <a:rPr b="0" lang="pt-BR" sz="2400" spc="-1" strike="noStrike">
                <a:solidFill>
                  <a:srgbClr val="000000"/>
                </a:solidFill>
                <a:latin typeface="Trebuchet MS"/>
                <a:ea typeface="DejaVu Sans"/>
              </a:rPr>
              <a:t>”)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225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226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CEB3FAB-BB71-488C-804D-7BE3A8BD67EF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28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5320800" y="686880"/>
            <a:ext cx="57574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Gabriel Felix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5320800" y="1546920"/>
            <a:ext cx="575748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4000"/>
          </a:bodyPr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2800" spc="-1" strike="noStrike">
                <a:solidFill>
                  <a:srgbClr val="0d0d0d"/>
                </a:solidFill>
                <a:latin typeface="Trebuchet MS"/>
                <a:ea typeface="DejaVu Sans"/>
              </a:rPr>
              <a:t>Especialista Sênior Java e Angular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800" spc="-1" strike="noStrike">
              <a:latin typeface="Arial"/>
            </a:endParaRPr>
          </a:p>
        </p:txBody>
      </p:sp>
      <p:pic>
        <p:nvPicPr>
          <p:cNvPr id="86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sp>
        <p:nvSpPr>
          <p:cNvPr id="87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0B70B4F-FA47-435E-9C24-DC48DD1925DB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88" name="Imagem 12" descr=""/>
          <p:cNvPicPr/>
          <p:nvPr/>
        </p:nvPicPr>
        <p:blipFill>
          <a:blip r:embed="rId4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  <p:sp>
        <p:nvSpPr>
          <p:cNvPr id="89" name="CustomShape 4"/>
          <p:cNvSpPr/>
          <p:nvPr/>
        </p:nvSpPr>
        <p:spPr>
          <a:xfrm>
            <a:off x="5320800" y="2210760"/>
            <a:ext cx="6023880" cy="36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d0d0d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d0d0d"/>
                </a:solidFill>
                <a:latin typeface="Trebuchet MS"/>
                <a:ea typeface="DejaVu Sans"/>
              </a:rPr>
              <a:t>Desenvolvimento de novas funcionalidades e manutenção de aplicações Java e Angular junto ao Itaú Unibanco.</a:t>
            </a:r>
            <a:endParaRPr b="0" lang="pt-BR" sz="1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d0d0d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d0d0d"/>
                </a:solidFill>
                <a:latin typeface="Trebuchet MS"/>
                <a:ea typeface="DejaVu Sans"/>
              </a:rPr>
              <a:t>Participação na seleção técnica de novos desenvolvedores para o quadro de colaboradores everis.</a:t>
            </a:r>
            <a:endParaRPr b="0" lang="pt-BR" sz="1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d0d0d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d0d0d"/>
                </a:solidFill>
                <a:latin typeface="Trebuchet MS"/>
                <a:ea typeface="DejaVu Sans"/>
              </a:rPr>
              <a:t>Atuação na formação de novos desenvolvedores com perfil </a:t>
            </a:r>
            <a:r>
              <a:rPr b="0" i="1" lang="pt-BR" sz="1800" spc="-1" strike="noStrike">
                <a:solidFill>
                  <a:srgbClr val="0d0d0d"/>
                </a:solidFill>
                <a:latin typeface="Trebuchet MS"/>
                <a:ea typeface="DejaVu Sans"/>
              </a:rPr>
              <a:t>fullstack</a:t>
            </a:r>
            <a:r>
              <a:rPr b="0" lang="pt-BR" sz="1800" spc="-1" strike="noStrike">
                <a:solidFill>
                  <a:srgbClr val="0d0d0d"/>
                </a:solidFill>
                <a:latin typeface="Trebuchet MS"/>
                <a:ea typeface="DejaVu Sans"/>
              </a:rPr>
              <a:t> (com as tecnologias Java e Angular).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230" name="CustomShape 1"/>
          <p:cNvSpPr/>
          <p:nvPr/>
        </p:nvSpPr>
        <p:spPr>
          <a:xfrm>
            <a:off x="1606680" y="376920"/>
            <a:ext cx="857736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Herança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401760" y="1672920"/>
            <a:ext cx="10679400" cy="34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Sobrescrita de métodos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Encapsulamento: acessando atributos da classe pai na classe filha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Entendendo a diferença entre “super” e “this”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Sobrescrita (@Override) </a:t>
            </a:r>
            <a:r>
              <a:rPr b="0" i="1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versus</a:t>
            </a: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 Sobrecarga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Relação de construtores da superclasse com a classe subclasse. 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endParaRPr b="0" lang="pt-BR" sz="2800" spc="-1" strike="noStrike">
              <a:latin typeface="Arial"/>
            </a:endParaRPr>
          </a:p>
        </p:txBody>
      </p:sp>
      <p:pic>
        <p:nvPicPr>
          <p:cNvPr id="232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233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234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1FB464C-83A4-442D-AC6F-8AF55337CCBF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35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237" name="CustomShape 1"/>
          <p:cNvSpPr/>
          <p:nvPr/>
        </p:nvSpPr>
        <p:spPr>
          <a:xfrm>
            <a:off x="1606680" y="376920"/>
            <a:ext cx="857736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Polimorfismo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426600" y="1861200"/>
            <a:ext cx="10778040" cy="34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Conceituando com exemplo prático e simples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O que é e para que serve? Aplicando Polimorfismo:</a:t>
            </a:r>
            <a:endParaRPr b="0" lang="pt-BR" sz="2800" spc="-1" strike="noStrike">
              <a:latin typeface="Arial"/>
            </a:endParaRPr>
          </a:p>
          <a:p>
            <a:pPr lvl="1" marL="914400" indent="-45432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pt-BR" sz="2400" spc="-1" strike="noStrike">
                <a:solidFill>
                  <a:srgbClr val="000000"/>
                </a:solidFill>
                <a:latin typeface="Trebuchet MS"/>
                <a:ea typeface="DejaVu Sans"/>
              </a:rPr>
              <a:t>Utilizando um tipo mais genérico;</a:t>
            </a:r>
            <a:endParaRPr b="0" lang="pt-BR" sz="2400" spc="-1" strike="noStrike">
              <a:latin typeface="Arial"/>
            </a:endParaRPr>
          </a:p>
          <a:p>
            <a:pPr lvl="1" marL="914400" indent="-45432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pt-BR" sz="2400" spc="-1" strike="noStrike">
                <a:solidFill>
                  <a:srgbClr val="000000"/>
                </a:solidFill>
                <a:latin typeface="Trebuchet MS"/>
                <a:ea typeface="DejaVu Sans"/>
              </a:rPr>
              <a:t>Métodos sobrescritos e polimorfismo;</a:t>
            </a:r>
            <a:endParaRPr b="0" lang="pt-BR" sz="2400" spc="-1" strike="noStrike">
              <a:latin typeface="Arial"/>
            </a:endParaRPr>
          </a:p>
          <a:p>
            <a:pPr lvl="1" marL="914400" indent="-45432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pt-BR" sz="2400" spc="-1" strike="noStrike">
                <a:solidFill>
                  <a:srgbClr val="000000"/>
                </a:solidFill>
                <a:latin typeface="Trebuchet MS"/>
                <a:ea typeface="DejaVu Sans"/>
              </a:rPr>
              <a:t>Utilizando </a:t>
            </a:r>
            <a:r>
              <a:rPr b="0" i="1" lang="pt-BR" sz="2400" spc="-1" strike="noStrike">
                <a:solidFill>
                  <a:srgbClr val="000000"/>
                </a:solidFill>
                <a:latin typeface="Trebuchet MS"/>
                <a:ea typeface="DejaVu Sans"/>
              </a:rPr>
              <a:t>casting</a:t>
            </a:r>
            <a:r>
              <a:rPr b="0" lang="pt-BR" sz="2400" spc="-1" strike="noStrike">
                <a:solidFill>
                  <a:srgbClr val="000000"/>
                </a:solidFill>
                <a:latin typeface="Trebuchet MS"/>
                <a:ea typeface="DejaVu Sans"/>
              </a:rPr>
              <a:t> para resolver problemas de utilização de métodos de objetos específicos com referências genéricas. 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239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240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241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F90D79C-C4A4-4DFC-A5AB-E7AC74CA0CDE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42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1606680" y="376920"/>
            <a:ext cx="857736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Classes abstratas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426600" y="1861200"/>
            <a:ext cx="10778040" cy="34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Abstraindo nossa classe mais genérica: posso instanciar classes abstratas? 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Métodos abstratos: </a:t>
            </a:r>
            <a:endParaRPr b="0" lang="pt-BR" sz="2800" spc="-1" strike="noStrike">
              <a:latin typeface="Arial"/>
            </a:endParaRPr>
          </a:p>
          <a:p>
            <a:pPr lvl="1" marL="685800" indent="-22572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Trebuchet MS"/>
                <a:ea typeface="DejaVu Sans"/>
              </a:rPr>
              <a:t>Transformando nosso método com características genéricas em abstrato </a:t>
            </a:r>
            <a:endParaRPr b="0" lang="pt-BR" sz="2400" spc="-1" strike="noStrike">
              <a:latin typeface="Arial"/>
            </a:endParaRPr>
          </a:p>
          <a:p>
            <a:pPr lvl="1" marL="685800" indent="-22572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Trebuchet MS"/>
                <a:ea typeface="DejaVu Sans"/>
              </a:rPr>
              <a:t>Passando a responsabilidade de implementação do método abstrato para a classe filho concreta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246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247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248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0AEDD9D-B9F3-4063-9A44-87E7B8F7C930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49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1606680" y="376920"/>
            <a:ext cx="857736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Mais um pouco sobre Herança </a:t>
            </a:r>
            <a:endParaRPr b="0" lang="pt-BR" sz="4200" spc="-1" strike="noStrike">
              <a:latin typeface="Arial"/>
            </a:endParaRPr>
          </a:p>
        </p:txBody>
      </p:sp>
      <p:pic>
        <p:nvPicPr>
          <p:cNvPr id="252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253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254" name="CustomShape 2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5362F82-A39B-423A-A584-A402B9A551CE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55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4"/>
          <p:cNvSpPr/>
          <p:nvPr/>
        </p:nvSpPr>
        <p:spPr>
          <a:xfrm>
            <a:off x="426600" y="1861200"/>
            <a:ext cx="8284320" cy="440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Herança em vários níveis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Usando Polimorfismo e herança em vários níveis a nosso favor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Posso ter herança múltipla ?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259" name="CustomShape 1"/>
          <p:cNvSpPr/>
          <p:nvPr/>
        </p:nvSpPr>
        <p:spPr>
          <a:xfrm>
            <a:off x="1606680" y="376920"/>
            <a:ext cx="857736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Interfaces</a:t>
            </a:r>
            <a:endParaRPr b="0" lang="pt-BR" sz="4200" spc="-1" strike="noStrike">
              <a:latin typeface="Arial"/>
            </a:endParaRPr>
          </a:p>
        </p:txBody>
      </p:sp>
      <p:pic>
        <p:nvPicPr>
          <p:cNvPr id="260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261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262" name="CustomShape 2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6192F1E-C301-4E4C-AD61-B7222D5A21DA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63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  <p:sp>
        <p:nvSpPr>
          <p:cNvPr id="264" name="CustomShape 3"/>
          <p:cNvSpPr/>
          <p:nvPr/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Construindo um contrato 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Assinando e cumprindo o contrato 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Podemos utilizar polimorfismo com interfaces?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Podemos assinar vários contratos ?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266" name="CustomShape 1"/>
          <p:cNvSpPr/>
          <p:nvPr/>
        </p:nvSpPr>
        <p:spPr>
          <a:xfrm>
            <a:off x="1606680" y="376920"/>
            <a:ext cx="857736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Herança </a:t>
            </a:r>
            <a:r>
              <a:rPr b="1" i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versus</a:t>
            </a: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 Interfaces </a:t>
            </a:r>
            <a:r>
              <a:rPr b="1" i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versus</a:t>
            </a: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 Composição</a:t>
            </a:r>
            <a:endParaRPr b="0" lang="pt-BR" sz="4200" spc="-1" strike="noStrike">
              <a:latin typeface="Arial"/>
            </a:endParaRPr>
          </a:p>
        </p:txBody>
      </p:sp>
      <p:pic>
        <p:nvPicPr>
          <p:cNvPr id="267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268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27F549E-C745-405C-B340-10334B97E77D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70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m 8_3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272" name="CustomShape 1"/>
          <p:cNvSpPr/>
          <p:nvPr/>
        </p:nvSpPr>
        <p:spPr>
          <a:xfrm>
            <a:off x="1606680" y="376920"/>
            <a:ext cx="857736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Exercício:</a:t>
            </a:r>
            <a:endParaRPr b="0" lang="pt-BR" sz="4200" spc="-1" strike="noStrike">
              <a:latin typeface="Arial"/>
            </a:endParaRPr>
          </a:p>
        </p:txBody>
      </p:sp>
      <p:pic>
        <p:nvPicPr>
          <p:cNvPr id="273" name="Imagem 4_3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274" name="Imagem 6_3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275" name="CustomShape 2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D0B8669-C266-4089-967E-2445AD51B6D7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76" name="Imagem 15_3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6"/>
          <a:stretch/>
        </p:blipFill>
        <p:spPr>
          <a:xfrm>
            <a:off x="2199960" y="1504080"/>
            <a:ext cx="8096040" cy="504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roup 1"/>
          <p:cNvGrpSpPr/>
          <p:nvPr/>
        </p:nvGrpSpPr>
        <p:grpSpPr>
          <a:xfrm>
            <a:off x="0" y="10080"/>
            <a:ext cx="12203280" cy="6855120"/>
            <a:chOff x="0" y="10080"/>
            <a:chExt cx="12203280" cy="6855120"/>
          </a:xfrm>
        </p:grpSpPr>
        <p:pic>
          <p:nvPicPr>
            <p:cNvPr id="279" name="Imagem 4" descr=""/>
            <p:cNvPicPr/>
            <p:nvPr/>
          </p:nvPicPr>
          <p:blipFill>
            <a:blip r:embed="rId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colorTemp="11200" sat="0"/>
                      </a14:imgEffect>
                    </a14:imgLayer>
                  </a14:imgProps>
                </a:ext>
              </a:extLst>
            </a:blip>
            <a:srcRect l="12226" t="6997" r="3851" b="20280"/>
            <a:stretch/>
          </p:blipFill>
          <p:spPr>
            <a:xfrm>
              <a:off x="6641280" y="10080"/>
              <a:ext cx="5562000" cy="6855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0" name="CustomShape 2"/>
            <p:cNvSpPr/>
            <p:nvPr/>
          </p:nvSpPr>
          <p:spPr>
            <a:xfrm>
              <a:off x="0" y="10080"/>
              <a:ext cx="12189240" cy="6855120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1" name="CustomShape 3"/>
          <p:cNvSpPr/>
          <p:nvPr/>
        </p:nvSpPr>
        <p:spPr>
          <a:xfrm>
            <a:off x="491760" y="2278800"/>
            <a:ext cx="5271120" cy="140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Obrigado pela participação!</a:t>
            </a:r>
            <a:endParaRPr b="0" lang="pt-BR" sz="4200" spc="-1" strike="noStrike">
              <a:latin typeface="Arial"/>
            </a:endParaRPr>
          </a:p>
        </p:txBody>
      </p:sp>
      <p:pic>
        <p:nvPicPr>
          <p:cNvPr id="282" name="Imagem 8" descr="Logotipo da Everis, an NTT Data Company"/>
          <p:cNvPicPr/>
          <p:nvPr/>
        </p:nvPicPr>
        <p:blipFill>
          <a:blip r:embed="rId3"/>
          <a:stretch/>
        </p:blipFill>
        <p:spPr>
          <a:xfrm>
            <a:off x="185760" y="152640"/>
            <a:ext cx="2420280" cy="1609920"/>
          </a:xfrm>
          <a:prstGeom prst="rect">
            <a:avLst/>
          </a:prstGeom>
          <a:ln>
            <a:noFill/>
          </a:ln>
        </p:spPr>
      </p:pic>
      <p:pic>
        <p:nvPicPr>
          <p:cNvPr id="283" name="Imagem 10" descr="Logotipo do Autismo Tech 2021"/>
          <p:cNvPicPr/>
          <p:nvPr/>
        </p:nvPicPr>
        <p:blipFill>
          <a:blip r:embed="rId4"/>
          <a:stretch/>
        </p:blipFill>
        <p:spPr>
          <a:xfrm>
            <a:off x="7810200" y="3708360"/>
            <a:ext cx="4732560" cy="3220920"/>
          </a:xfrm>
          <a:prstGeom prst="rect">
            <a:avLst/>
          </a:prstGeom>
          <a:ln>
            <a:noFill/>
          </a:ln>
        </p:spPr>
      </p:pic>
      <p:pic>
        <p:nvPicPr>
          <p:cNvPr id="284" name="Imagem 12" descr="Texto&#10;&#10;Descrição gerada automaticamente"/>
          <p:cNvPicPr/>
          <p:nvPr/>
        </p:nvPicPr>
        <p:blipFill>
          <a:blip r:embed="rId5"/>
          <a:stretch/>
        </p:blipFill>
        <p:spPr>
          <a:xfrm>
            <a:off x="411120" y="6059880"/>
            <a:ext cx="2195280" cy="31932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511200" y="4409640"/>
            <a:ext cx="30693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1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1800" spc="-1" strike="noStrike" u="sng">
                <a:solidFill>
                  <a:srgbClr val="0563c1"/>
                </a:solidFill>
                <a:uFillTx/>
                <a:latin typeface="Trebuchet MS"/>
                <a:ea typeface="DejaVu Sans"/>
                <a:hlinkClick r:id="rId6"/>
              </a:rPr>
              <a:t>Saiba mais sobre a </a:t>
            </a:r>
            <a:r>
              <a:rPr b="0" lang="pt-BR" sz="1800" spc="-1" strike="noStrike" u="sng">
                <a:solidFill>
                  <a:srgbClr val="0563c1"/>
                </a:solidFill>
                <a:uFillTx/>
                <a:latin typeface="Trebuchet MS"/>
                <a:ea typeface="DejaVu Sans"/>
                <a:hlinkClick r:id="rId7"/>
              </a:rPr>
              <a:t>everis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6" name="CustomShape 5"/>
          <p:cNvSpPr/>
          <p:nvPr/>
        </p:nvSpPr>
        <p:spPr>
          <a:xfrm>
            <a:off x="491760" y="3970440"/>
            <a:ext cx="55620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2400" spc="-1" strike="noStrike">
                <a:solidFill>
                  <a:srgbClr val="0d0d0d"/>
                </a:solidFill>
                <a:latin typeface="Trebuchet MS"/>
                <a:ea typeface="DejaVu Sans"/>
              </a:rPr>
              <a:t>Boa sorte em sua jornada!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91" name="CustomShape 1"/>
          <p:cNvSpPr/>
          <p:nvPr/>
        </p:nvSpPr>
        <p:spPr>
          <a:xfrm>
            <a:off x="2454840" y="826200"/>
            <a:ext cx="57574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Sobre nossas aulas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2369880" y="1849320"/>
            <a:ext cx="8030880" cy="30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4000"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d0d0d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d0d0d"/>
                </a:solidFill>
                <a:latin typeface="Trebuchet MS"/>
                <a:ea typeface="DejaVu Sans"/>
              </a:rPr>
              <a:t>Nossas aulas terão a duração de 2 horas e 30 minutos.</a:t>
            </a:r>
            <a:endParaRPr b="0" lang="pt-BR" sz="24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d0d0d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d0d0d"/>
                </a:solidFill>
                <a:latin typeface="Trebuchet MS"/>
                <a:ea typeface="DejaVu Sans"/>
              </a:rPr>
              <a:t>Esses serão nossos combinados:</a:t>
            </a:r>
            <a:endParaRPr b="0" lang="pt-BR" sz="2400" spc="-1" strike="noStrike">
              <a:latin typeface="Arial"/>
            </a:endParaRPr>
          </a:p>
          <a:p>
            <a:pPr lvl="1" marL="914400" indent="-454320">
              <a:lnSpc>
                <a:spcPct val="150000"/>
              </a:lnSpc>
              <a:spcBef>
                <a:spcPts val="499"/>
              </a:spcBef>
              <a:buClr>
                <a:srgbClr val="0d0d0d"/>
              </a:buClr>
              <a:buFont typeface="Calibri Light"/>
              <a:buAutoNum type="arabicParenR"/>
            </a:pPr>
            <a:r>
              <a:rPr b="0" lang="pt-BR" sz="1800" spc="-1" strike="noStrike">
                <a:solidFill>
                  <a:srgbClr val="0d0d0d"/>
                </a:solidFill>
                <a:latin typeface="Trebuchet MS"/>
                <a:ea typeface="DejaVu Sans"/>
              </a:rPr>
              <a:t>Esse é um ambiente seguro.</a:t>
            </a:r>
            <a:endParaRPr b="0" lang="pt-BR" sz="1800" spc="-1" strike="noStrike">
              <a:latin typeface="Arial"/>
            </a:endParaRPr>
          </a:p>
          <a:p>
            <a:pPr lvl="1" marL="914400" indent="-454320">
              <a:lnSpc>
                <a:spcPct val="150000"/>
              </a:lnSpc>
              <a:spcBef>
                <a:spcPts val="499"/>
              </a:spcBef>
              <a:buClr>
                <a:srgbClr val="0d0d0d"/>
              </a:buClr>
              <a:buFont typeface="Calibri Light"/>
              <a:buAutoNum type="arabicParenR"/>
            </a:pPr>
            <a:r>
              <a:rPr b="0" lang="pt-BR" sz="1800" spc="-1" strike="noStrike">
                <a:solidFill>
                  <a:srgbClr val="0d0d0d"/>
                </a:solidFill>
                <a:latin typeface="Trebuchet MS"/>
                <a:ea typeface="DejaVu Sans"/>
              </a:rPr>
              <a:t>Queremos que seja uma troca de conhecimento.</a:t>
            </a:r>
            <a:endParaRPr b="0" lang="pt-BR" sz="1800" spc="-1" strike="noStrike">
              <a:latin typeface="Arial"/>
            </a:endParaRPr>
          </a:p>
          <a:p>
            <a:pPr lvl="1" marL="914400" indent="-454320">
              <a:lnSpc>
                <a:spcPct val="150000"/>
              </a:lnSpc>
              <a:spcBef>
                <a:spcPts val="499"/>
              </a:spcBef>
              <a:buClr>
                <a:srgbClr val="0d0d0d"/>
              </a:buClr>
              <a:buFont typeface="Calibri Light"/>
              <a:buAutoNum type="arabicParenR"/>
            </a:pPr>
            <a:r>
              <a:rPr b="0" lang="pt-BR" sz="1800" spc="-1" strike="noStrike">
                <a:solidFill>
                  <a:srgbClr val="0d0d0d"/>
                </a:solidFill>
                <a:latin typeface="Trebuchet MS"/>
                <a:ea typeface="DejaVu Sans"/>
              </a:rPr>
              <a:t>Estamos aqui para te ajudar.</a:t>
            </a:r>
            <a:endParaRPr b="0" lang="pt-BR" sz="1800" spc="-1" strike="noStrike">
              <a:latin typeface="Arial"/>
            </a:endParaRPr>
          </a:p>
          <a:p>
            <a:pPr lvl="1" marL="914400" indent="-454320">
              <a:lnSpc>
                <a:spcPct val="150000"/>
              </a:lnSpc>
              <a:spcBef>
                <a:spcPts val="499"/>
              </a:spcBef>
              <a:buClr>
                <a:srgbClr val="0d0d0d"/>
              </a:buClr>
              <a:buFont typeface="Calibri Light"/>
              <a:buAutoNum type="arabicParenR"/>
            </a:pPr>
            <a:r>
              <a:rPr b="0" lang="pt-BR" sz="1800" spc="-1" strike="noStrike">
                <a:solidFill>
                  <a:srgbClr val="0d0d0d"/>
                </a:solidFill>
                <a:latin typeface="Trebuchet MS"/>
                <a:ea typeface="DejaVu Sans"/>
              </a:rPr>
              <a:t>Teremos 30 minutos de intervalo.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93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94" name="Imagem 5" descr=""/>
          <p:cNvPicPr/>
          <p:nvPr/>
        </p:nvPicPr>
        <p:blipFill>
          <a:blip r:embed="rId4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  <p:pic>
        <p:nvPicPr>
          <p:cNvPr id="95" name="Imagem 14" descr=""/>
          <p:cNvPicPr/>
          <p:nvPr/>
        </p:nvPicPr>
        <p:blipFill>
          <a:blip r:embed="rId5"/>
          <a:stretch/>
        </p:blipFill>
        <p:spPr>
          <a:xfrm>
            <a:off x="1777320" y="1192680"/>
            <a:ext cx="589680" cy="589680"/>
          </a:xfrm>
          <a:prstGeom prst="rect">
            <a:avLst/>
          </a:prstGeom>
          <a:ln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E3F0176-F162-4FE8-9254-43BA4A112F13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1212120" y="237960"/>
            <a:ext cx="690336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Conteúdo programático</a:t>
            </a:r>
            <a:endParaRPr b="0" lang="pt-BR" sz="4200" spc="-1" strike="noStrike">
              <a:latin typeface="Arial"/>
            </a:endParaRPr>
          </a:p>
        </p:txBody>
      </p:sp>
      <p:pic>
        <p:nvPicPr>
          <p:cNvPr id="99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graphicFrame>
        <p:nvGraphicFramePr>
          <p:cNvPr id="100" name="Table 2"/>
          <p:cNvGraphicFramePr/>
          <p:nvPr/>
        </p:nvGraphicFramePr>
        <p:xfrm>
          <a:off x="1328760" y="1825560"/>
          <a:ext cx="9257760" cy="1112040"/>
        </p:xfrm>
        <a:graphic>
          <a:graphicData uri="http://schemas.openxmlformats.org/drawingml/2006/table">
            <a:tbl>
              <a:tblPr/>
              <a:tblGrid>
                <a:gridCol w="7456680"/>
                <a:gridCol w="1801440"/>
              </a:tblGrid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latin typeface="Trebuchet MS"/>
                        </a:rPr>
                        <a:t>Tópico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9aae0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latin typeface="Trebuchet MS"/>
                        </a:rPr>
                        <a:t>Carga horária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9aae03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Trebuchet MS"/>
                        </a:rPr>
                        <a:t>Java OO: Introdução à Orientação a Objetos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Trebuchet MS"/>
                        </a:rPr>
                        <a:t>12 horas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ae3f3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Trebuchet MS"/>
                        </a:rPr>
                        <a:t>Java Polimorfismo: Entenda heranças e interfaces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Trebuchet MS"/>
                        </a:rPr>
                        <a:t>12 horas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</a:tr>
            </a:tbl>
          </a:graphicData>
        </a:graphic>
      </p:graphicFrame>
      <p:pic>
        <p:nvPicPr>
          <p:cNvPr id="101" name="Imagem 6" descr=""/>
          <p:cNvPicPr/>
          <p:nvPr/>
        </p:nvPicPr>
        <p:blipFill>
          <a:blip r:embed="rId4"/>
          <a:stretch/>
        </p:blipFill>
        <p:spPr>
          <a:xfrm>
            <a:off x="630360" y="568440"/>
            <a:ext cx="500040" cy="50004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51FE63B-9FD4-4D36-BD86-3F06B9AFEB17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03" name="Imagem 13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O que é Orientação a Objetos?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26600" y="1702440"/>
            <a:ext cx="5439960" cy="42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7200">
              <a:lnSpc>
                <a:spcPct val="15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pt-BR" sz="2400" spc="-1" strike="noStrike">
                <a:solidFill>
                  <a:srgbClr val="0d0d0d"/>
                </a:solidFill>
                <a:latin typeface="Trebuchet MS"/>
                <a:ea typeface="DejaVu Sans"/>
              </a:rPr>
              <a:t>Uma programação orientada a objetos (POO) é uma forma de converter aspectos do mundo real em objetos, mantendo suas características e comportamentos, isto é, seus atributos e métodos.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07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108" name="Picture 4" descr="A importância da Programação Orientada a Objetos – Parte I | Blog do Tá  safo!"/>
          <p:cNvPicPr/>
          <p:nvPr/>
        </p:nvPicPr>
        <p:blipFill>
          <a:blip r:embed="rId4"/>
          <a:stretch/>
        </p:blipFill>
        <p:spPr>
          <a:xfrm>
            <a:off x="6289920" y="1841040"/>
            <a:ext cx="5519520" cy="3250080"/>
          </a:xfrm>
          <a:prstGeom prst="rect">
            <a:avLst/>
          </a:prstGeom>
          <a:ln>
            <a:noFill/>
          </a:ln>
        </p:spPr>
      </p:pic>
      <p:pic>
        <p:nvPicPr>
          <p:cNvPr id="109" name="Imagem 6" descr=""/>
          <p:cNvPicPr/>
          <p:nvPr/>
        </p:nvPicPr>
        <p:blipFill>
          <a:blip r:embed="rId5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C5C17E9-5AFB-47C1-9FD9-A3CF9E31CFFF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11" name="Imagem 15" descr=""/>
          <p:cNvPicPr/>
          <p:nvPr/>
        </p:nvPicPr>
        <p:blipFill>
          <a:blip r:embed="rId6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Por que Orientação a Objetos?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1613520" y="3308400"/>
            <a:ext cx="9885960" cy="59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Orientação a objeto </a:t>
            </a:r>
            <a:r>
              <a:rPr b="0" i="1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versus</a:t>
            </a: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 Programação procedural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15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116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738FD64-F014-4039-A014-CE5947B00380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18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m 8_1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Programação procedural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426600" y="1702440"/>
            <a:ext cx="7419240" cy="427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1000"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Sequências: são os comandos a serem executados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Condições: sequências que só devem ser executadas se uma condição for satisfeita (exemplos: if-else, switch e comandos parecidos)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Repetições: sequências que devem ser executadas repetidamente até uma condição for satisfeita (for, while, do-while etc)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22" name="Imagem 4_0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123" name="Imagem 6_0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124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D54123D-9DE2-4219-80CC-04384703E07C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25" name="Imagem 15_0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Programação procedural</a:t>
            </a:r>
            <a:endParaRPr b="0" lang="pt-BR" sz="4200" spc="-1" strike="noStrike">
              <a:latin typeface="Arial"/>
            </a:endParaRPr>
          </a:p>
        </p:txBody>
      </p:sp>
      <p:pic>
        <p:nvPicPr>
          <p:cNvPr id="128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129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130" name="CustomShape 2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3ACA08D-8591-4339-91F5-9ACA6733349C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31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1008000" y="3567240"/>
            <a:ext cx="1571760" cy="9403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Inicio da aplicação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2975400" y="3567240"/>
            <a:ext cx="1493280" cy="94032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Leia dois números, A e B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34" name="CustomShape 5"/>
          <p:cNvSpPr/>
          <p:nvPr/>
        </p:nvSpPr>
        <p:spPr>
          <a:xfrm>
            <a:off x="4785480" y="3645720"/>
            <a:ext cx="1886760" cy="783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A &gt; B ?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35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Line 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8"/>
          <p:cNvSpPr/>
          <p:nvPr/>
        </p:nvSpPr>
        <p:spPr>
          <a:xfrm>
            <a:off x="9586080" y="3645720"/>
            <a:ext cx="1571760" cy="9403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Encerrar Aplicação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38" name="CustomShape 9"/>
          <p:cNvSpPr/>
          <p:nvPr/>
        </p:nvSpPr>
        <p:spPr>
          <a:xfrm>
            <a:off x="7382520" y="2232000"/>
            <a:ext cx="1492920" cy="94032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Imprima </a:t>
            </a:r>
            <a:endParaRPr b="0" lang="pt-B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A maior que B”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39" name="CustomShape 10"/>
          <p:cNvSpPr/>
          <p:nvPr/>
        </p:nvSpPr>
        <p:spPr>
          <a:xfrm>
            <a:off x="7382520" y="4745520"/>
            <a:ext cx="1492920" cy="94032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Imprima </a:t>
            </a:r>
            <a:endParaRPr b="0" lang="pt-B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B maior que A”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40" name="Line 1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Line 1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Line 1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Line 1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15"/>
          <p:cNvSpPr/>
          <p:nvPr/>
        </p:nvSpPr>
        <p:spPr>
          <a:xfrm>
            <a:off x="6840000" y="3384000"/>
            <a:ext cx="548640" cy="30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Sim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45" name="CustomShape 16"/>
          <p:cNvSpPr/>
          <p:nvPr/>
        </p:nvSpPr>
        <p:spPr>
          <a:xfrm>
            <a:off x="6832080" y="4372200"/>
            <a:ext cx="548640" cy="30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Não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46" name="CustomShape 17"/>
          <p:cNvSpPr/>
          <p:nvPr/>
        </p:nvSpPr>
        <p:spPr>
          <a:xfrm>
            <a:off x="2581560" y="4038120"/>
            <a:ext cx="392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18"/>
          <p:cNvSpPr/>
          <p:nvPr/>
        </p:nvSpPr>
        <p:spPr>
          <a:xfrm>
            <a:off x="4470480" y="4038120"/>
            <a:ext cx="31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19"/>
          <p:cNvSpPr/>
          <p:nvPr/>
        </p:nvSpPr>
        <p:spPr>
          <a:xfrm flipV="1">
            <a:off x="6674040" y="2698920"/>
            <a:ext cx="707040" cy="133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0"/>
          <p:cNvSpPr/>
          <p:nvPr/>
        </p:nvSpPr>
        <p:spPr>
          <a:xfrm>
            <a:off x="6674040" y="4038120"/>
            <a:ext cx="707040" cy="117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21"/>
          <p:cNvSpPr/>
          <p:nvPr/>
        </p:nvSpPr>
        <p:spPr>
          <a:xfrm>
            <a:off x="8877240" y="2702880"/>
            <a:ext cx="707400" cy="141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2"/>
          <p:cNvSpPr/>
          <p:nvPr/>
        </p:nvSpPr>
        <p:spPr>
          <a:xfrm flipV="1">
            <a:off x="8877240" y="4114440"/>
            <a:ext cx="707400" cy="10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m 8_0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153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Classes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426600" y="1702440"/>
            <a:ext cx="543996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41000"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Atributos (características)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Métodos (ações/habilidades)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55" name="Imagem 4_1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156" name="Imagem 6_1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157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4964628-BEEF-4FCB-9E39-638FCACCB5E0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58" name="Imagem 15_1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BCBA0EBE4945C4681ED813F9A5EEC05" ma:contentTypeVersion="9" ma:contentTypeDescription="Crie um novo documento." ma:contentTypeScope="" ma:versionID="941567c73add5dbcf8882b12360f1ac5">
  <xsd:schema xmlns:xsd="http://www.w3.org/2001/XMLSchema" xmlns:xs="http://www.w3.org/2001/XMLSchema" xmlns:p="http://schemas.microsoft.com/office/2006/metadata/properties" xmlns:ns2="3d7a2f3f-7fdc-4642-bdfa-737bd8e1bfe7" xmlns:ns3="23b39ac1-8f11-4ac6-b859-41487cb6c69e" targetNamespace="http://schemas.microsoft.com/office/2006/metadata/properties" ma:root="true" ma:fieldsID="f80c38c3c4c7fdc218a1f43611199f0f" ns2:_="" ns3:_="">
    <xsd:import namespace="3d7a2f3f-7fdc-4642-bdfa-737bd8e1bfe7"/>
    <xsd:import namespace="23b39ac1-8f11-4ac6-b859-41487cb6c6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7a2f3f-7fdc-4642-bdfa-737bd8e1bf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b39ac1-8f11-4ac6-b859-41487cb6c69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3b39ac1-8f11-4ac6-b859-41487cb6c69e">
      <UserInfo>
        <DisplayName>Sandyara Doro Peres</DisplayName>
        <AccountId>14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F6A9087-41DF-4A09-9603-4F112F2DD6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25B32A-1EB9-4BAD-ABDE-D977A125BC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7a2f3f-7fdc-4642-bdfa-737bd8e1bfe7"/>
    <ds:schemaRef ds:uri="23b39ac1-8f11-4ac6-b859-41487cb6c6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702CF0-E406-4DD7-A4C9-917EDADF4F00}">
  <ds:schemaRefs>
    <ds:schemaRef ds:uri="http://purl.org/dc/elements/1.1/"/>
    <ds:schemaRef ds:uri="http://schemas.openxmlformats.org/package/2006/metadata/core-properties"/>
    <ds:schemaRef ds:uri="3d7a2f3f-7fdc-4642-bdfa-737bd8e1bfe7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dcmitype/"/>
    <ds:schemaRef ds:uri="23b39ac1-8f11-4ac6-b859-41487cb6c69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936</TotalTime>
  <Application>LibreOffice/6.4.7.2$Linux_X86_64 LibreOffice_project/40$Build-2</Application>
  <Words>611</Words>
  <Paragraphs>123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2021-06-29T13:08:07Z</dcterms:created>
  <dc:creator>Sandyara Doro Peres</dc:creator>
  <dc:description/>
  <dc:language>pt-BR</dc:language>
  <cp:lastModifiedBy/>
  <dcterms:modified xsi:type="dcterms:W3CDTF">2021-08-04T20:11:58Z</dcterms:modified>
  <cp:revision>44</cp:revision>
  <dc:subject/>
  <dc:title>Orientação a Objetos com Java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0x0101006BCBA0EBE4945C4681ED813F9A5EEC05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25</vt:i4>
  </property>
</Properties>
</file>